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  <p:sldId id="259" r:id="rId9"/>
    <p:sldId id="266" r:id="rId10"/>
    <p:sldId id="268" r:id="rId11"/>
    <p:sldId id="267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7F7F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F7F7F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7F7F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" y="7514952"/>
            <a:ext cx="8910611" cy="277192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73534" y="0"/>
            <a:ext cx="5721860" cy="438606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57008" y="8985884"/>
            <a:ext cx="504824" cy="5048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59862" y="9124918"/>
            <a:ext cx="133354" cy="22809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7F7F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07132" y="775017"/>
            <a:ext cx="14073734" cy="54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7F7F7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13508" y="3959006"/>
            <a:ext cx="14860983" cy="5436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F7F7F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tech10083.19@bitmesra.ac.i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webp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95255"/>
            <a:chOff x="0" y="0"/>
            <a:chExt cx="18288000" cy="10295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7018" y="0"/>
              <a:ext cx="9790687" cy="10294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1864" y="3834957"/>
              <a:ext cx="2581274" cy="26193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6584" y="8458285"/>
              <a:ext cx="4114799" cy="8286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01609" y="2075324"/>
            <a:ext cx="14711680" cy="915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800" spc="295" dirty="0">
                <a:solidFill>
                  <a:srgbClr val="F7F7F7"/>
                </a:solidFill>
                <a:latin typeface="Lucida Sans Unicode"/>
                <a:cs typeface="Lucida Sans Unicode"/>
              </a:rPr>
              <a:t>B</a:t>
            </a:r>
            <a:r>
              <a:rPr sz="5800" spc="-26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5800" spc="-145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5800" spc="-15" dirty="0">
                <a:solidFill>
                  <a:srgbClr val="F7F7F7"/>
                </a:solidFill>
                <a:latin typeface="Lucida Sans Unicode"/>
                <a:cs typeface="Lucida Sans Unicode"/>
              </a:rPr>
              <a:t>L</a:t>
            </a:r>
            <a:r>
              <a:rPr sz="5800" spc="-35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5800" spc="-49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5800" spc="-26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5800" spc="-145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5800" spc="365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r>
              <a:rPr sz="5800" spc="-240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5800" spc="-26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5800" spc="-240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5800" spc="-35" dirty="0">
                <a:solidFill>
                  <a:srgbClr val="F7F7F7"/>
                </a:solidFill>
                <a:latin typeface="Lucida Sans Unicode"/>
                <a:cs typeface="Lucida Sans Unicode"/>
              </a:rPr>
              <a:t>U</a:t>
            </a:r>
            <a:r>
              <a:rPr sz="5800" spc="-240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5800" spc="17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5800" spc="-49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5800" spc="-225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5800" spc="-100" dirty="0">
                <a:solidFill>
                  <a:srgbClr val="F7F7F7"/>
                </a:solidFill>
                <a:latin typeface="Lucida Sans Unicode"/>
                <a:cs typeface="Lucida Sans Unicode"/>
              </a:rPr>
              <a:t>F</a:t>
            </a:r>
            <a:r>
              <a:rPr sz="5800" spc="-49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5800" spc="-240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5800" spc="17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5800" spc="135" dirty="0">
                <a:solidFill>
                  <a:srgbClr val="F7F7F7"/>
                </a:solidFill>
                <a:latin typeface="Lucida Sans Unicode"/>
                <a:cs typeface="Lucida Sans Unicode"/>
              </a:rPr>
              <a:t>C</a:t>
            </a:r>
            <a:r>
              <a:rPr sz="5800" spc="-310" dirty="0">
                <a:solidFill>
                  <a:srgbClr val="F7F7F7"/>
                </a:solidFill>
                <a:latin typeface="Lucida Sans Unicode"/>
                <a:cs typeface="Lucida Sans Unicode"/>
              </a:rPr>
              <a:t>H</a:t>
            </a:r>
            <a:r>
              <a:rPr sz="5800" spc="-145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5800" spc="-225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5800" spc="-15" dirty="0">
                <a:solidFill>
                  <a:srgbClr val="F7F7F7"/>
                </a:solidFill>
                <a:latin typeface="Lucida Sans Unicode"/>
                <a:cs typeface="Lucida Sans Unicode"/>
              </a:rPr>
              <a:t>L</a:t>
            </a:r>
            <a:r>
              <a:rPr sz="5800" spc="-225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5800" spc="-20" dirty="0">
                <a:solidFill>
                  <a:srgbClr val="F7F7F7"/>
                </a:solidFill>
                <a:latin typeface="Lucida Sans Unicode"/>
                <a:cs typeface="Lucida Sans Unicode"/>
              </a:rPr>
              <a:t>G</a:t>
            </a:r>
            <a:r>
              <a:rPr sz="5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Y</a:t>
            </a:r>
            <a:r>
              <a:rPr sz="5800" spc="-170" dirty="0">
                <a:solidFill>
                  <a:srgbClr val="F7F7F7"/>
                </a:solidFill>
                <a:latin typeface="Lucida Sans Unicode"/>
                <a:cs typeface="Lucida Sans Unicode"/>
              </a:rPr>
              <a:t>,</a:t>
            </a:r>
            <a:r>
              <a:rPr sz="5800" spc="-49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5800" spc="-200" dirty="0">
                <a:solidFill>
                  <a:srgbClr val="F7F7F7"/>
                </a:solidFill>
                <a:latin typeface="Lucida Sans Unicode"/>
                <a:cs typeface="Lucida Sans Unicode"/>
              </a:rPr>
              <a:t>M</a:t>
            </a:r>
            <a:r>
              <a:rPr sz="5800" spc="17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5800" spc="365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r>
              <a:rPr sz="5800" spc="-145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5800" spc="-35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endParaRPr sz="58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34365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DEPARTMENT</a:t>
            </a:r>
            <a:r>
              <a:rPr spc="-290" dirty="0"/>
              <a:t> </a:t>
            </a:r>
            <a:r>
              <a:rPr spc="-90" dirty="0"/>
              <a:t>OF</a:t>
            </a:r>
            <a:r>
              <a:rPr spc="-290" dirty="0"/>
              <a:t> </a:t>
            </a:r>
            <a:r>
              <a:rPr spc="5" dirty="0"/>
              <a:t>ELECTRONICS</a:t>
            </a:r>
            <a:r>
              <a:rPr spc="-285" dirty="0"/>
              <a:t> </a:t>
            </a:r>
            <a:r>
              <a:rPr spc="-195" dirty="0"/>
              <a:t>&amp;</a:t>
            </a:r>
            <a:r>
              <a:rPr spc="-290" dirty="0"/>
              <a:t> </a:t>
            </a:r>
            <a:r>
              <a:rPr spc="-70" dirty="0"/>
              <a:t>COMMUNICATION</a:t>
            </a:r>
            <a:r>
              <a:rPr spc="-285" dirty="0"/>
              <a:t> </a:t>
            </a:r>
            <a:r>
              <a:rPr spc="-30" dirty="0"/>
              <a:t>ENGINEERING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48400" y="6700924"/>
            <a:ext cx="6705600" cy="1459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1565" marR="5080" indent="-2349500">
              <a:lnSpc>
                <a:spcPct val="137600"/>
              </a:lnSpc>
              <a:spcBef>
                <a:spcPts val="100"/>
              </a:spcBef>
            </a:pPr>
            <a:r>
              <a:rPr lang="en-IN" sz="3600" b="0" i="0" u="none" strike="noStrike" dirty="0">
                <a:solidFill>
                  <a:srgbClr val="F8F8F8"/>
                </a:solidFill>
                <a:effectLst/>
              </a:rPr>
              <a:t>INDUSTRY INTERNSHIP (EC400R)</a:t>
            </a:r>
          </a:p>
          <a:p>
            <a:pPr marL="2361565" marR="5080" indent="-2349500" algn="ctr">
              <a:lnSpc>
                <a:spcPct val="137600"/>
              </a:lnSpc>
              <a:spcBef>
                <a:spcPts val="100"/>
              </a:spcBef>
            </a:pPr>
            <a:r>
              <a:rPr lang="en-IN" sz="3600" dirty="0">
                <a:solidFill>
                  <a:srgbClr val="F8F8F8"/>
                </a:solidFill>
                <a:latin typeface="Verdana"/>
                <a:cs typeface="Verdana"/>
              </a:rPr>
              <a:t>AT</a:t>
            </a:r>
            <a:endParaRPr lang="en-IN" sz="34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92200" y="5953524"/>
            <a:ext cx="3489691" cy="320408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85"/>
              </a:spcBef>
            </a:pPr>
            <a:r>
              <a:rPr sz="2350" b="1" spc="55" dirty="0">
                <a:solidFill>
                  <a:srgbClr val="F7F7F7"/>
                </a:solidFill>
                <a:latin typeface="Tahoma"/>
                <a:cs typeface="Tahoma"/>
              </a:rPr>
              <a:t>PRESENTED</a:t>
            </a:r>
            <a:r>
              <a:rPr sz="2350" b="1" spc="1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350" b="1" spc="25" dirty="0">
                <a:solidFill>
                  <a:srgbClr val="F7F7F7"/>
                </a:solidFill>
                <a:latin typeface="Tahoma"/>
                <a:cs typeface="Tahoma"/>
              </a:rPr>
              <a:t>BY</a:t>
            </a:r>
            <a:endParaRPr sz="2350" dirty="0">
              <a:latin typeface="Tahoma"/>
              <a:cs typeface="Tahoma"/>
            </a:endParaRPr>
          </a:p>
          <a:p>
            <a:pPr marL="878840">
              <a:lnSpc>
                <a:spcPct val="100000"/>
              </a:lnSpc>
              <a:spcBef>
                <a:spcPts val="495"/>
              </a:spcBef>
            </a:pPr>
            <a:r>
              <a:rPr lang="en-US" sz="2600" spc="-95" dirty="0">
                <a:solidFill>
                  <a:srgbClr val="F7F7F7"/>
                </a:solidFill>
                <a:latin typeface="Verdana"/>
                <a:cs typeface="Verdana"/>
              </a:rPr>
              <a:t>        AKASH RAI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 dirty="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2350" b="1" spc="25" dirty="0">
                <a:solidFill>
                  <a:srgbClr val="F7F7F7"/>
                </a:solidFill>
                <a:latin typeface="Tahoma"/>
                <a:cs typeface="Tahoma"/>
              </a:rPr>
              <a:t>ROLL</a:t>
            </a:r>
            <a:r>
              <a:rPr sz="2350" b="1" spc="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350" b="1" spc="30" dirty="0">
                <a:solidFill>
                  <a:srgbClr val="F7F7F7"/>
                </a:solidFill>
                <a:latin typeface="Tahoma"/>
                <a:cs typeface="Tahoma"/>
              </a:rPr>
              <a:t>NUMBER</a:t>
            </a:r>
            <a:endParaRPr sz="2350" dirty="0">
              <a:latin typeface="Tahoma"/>
              <a:cs typeface="Tahoma"/>
            </a:endParaRPr>
          </a:p>
          <a:p>
            <a:pPr marL="223520">
              <a:lnSpc>
                <a:spcPct val="100000"/>
              </a:lnSpc>
              <a:spcBef>
                <a:spcPts val="500"/>
              </a:spcBef>
            </a:pPr>
            <a:r>
              <a:rPr lang="en-US" sz="2600" spc="-130" dirty="0">
                <a:solidFill>
                  <a:srgbClr val="F7F7F7"/>
                </a:solidFill>
                <a:latin typeface="Verdana"/>
                <a:cs typeface="Verdana"/>
              </a:rPr>
              <a:t>      </a:t>
            </a: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BTECH/100</a:t>
            </a:r>
            <a:r>
              <a:rPr lang="en-US" sz="2600" spc="-130" dirty="0">
                <a:solidFill>
                  <a:srgbClr val="F7F7F7"/>
                </a:solidFill>
                <a:latin typeface="Verdana"/>
                <a:cs typeface="Verdana"/>
              </a:rPr>
              <a:t>83</a:t>
            </a: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/19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 dirty="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2350" b="1" spc="55" dirty="0">
                <a:solidFill>
                  <a:srgbClr val="F7F7F7"/>
                </a:solidFill>
                <a:latin typeface="Tahoma"/>
                <a:cs typeface="Tahoma"/>
              </a:rPr>
              <a:t>PROJECT</a:t>
            </a:r>
            <a:r>
              <a:rPr sz="2350" b="1" spc="1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350" b="1" spc="45" dirty="0">
                <a:solidFill>
                  <a:srgbClr val="F7F7F7"/>
                </a:solidFill>
                <a:latin typeface="Tahoma"/>
                <a:cs typeface="Tahoma"/>
              </a:rPr>
              <a:t>MENTOR</a:t>
            </a:r>
            <a:endParaRPr lang="en-US" sz="2350" b="1" spc="45" dirty="0">
              <a:solidFill>
                <a:srgbClr val="F7F7F7"/>
              </a:solidFill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lang="en-IN" sz="2350" spc="45" dirty="0" err="1">
                <a:solidFill>
                  <a:srgbClr val="F7F7F7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Dr.</a:t>
            </a:r>
            <a:r>
              <a:rPr lang="en-IN" sz="2350" spc="45" dirty="0">
                <a:solidFill>
                  <a:srgbClr val="F7F7F7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NEELA CHATTORAJ</a:t>
            </a:r>
            <a:endParaRPr sz="235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3338" y="-190500"/>
            <a:ext cx="18288000" cy="10934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692005" y="345863"/>
            <a:ext cx="6873966" cy="10286672"/>
            <a:chOff x="11787171" y="0"/>
            <a:chExt cx="6500827" cy="10286672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7171" y="0"/>
              <a:ext cx="6500827" cy="102866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1095851"/>
              <a:ext cx="133354" cy="22809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1544" y="1069764"/>
            <a:ext cx="3028949" cy="5524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000" y="2137615"/>
            <a:ext cx="17697450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4800" spc="-70" dirty="0">
                <a:solidFill>
                  <a:schemeClr val="tx1"/>
                </a:solidFill>
                <a:latin typeface="Söhne"/>
                <a:cs typeface="Verdana"/>
              </a:rPr>
              <a:t>Achievement &amp; Conclusion</a:t>
            </a:r>
            <a:endParaRPr sz="4800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6400" y="3564939"/>
            <a:ext cx="11547554" cy="4859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-IN" sz="3150" dirty="0">
                <a:latin typeface="Söhne"/>
                <a:cs typeface="Verdana"/>
              </a:rPr>
              <a:t>Learned and implemented on loads of new technologies such as Spring Boot, Angular, React etc. and developed various services.</a:t>
            </a:r>
          </a:p>
          <a:p>
            <a:pPr algn="l"/>
            <a:endParaRPr lang="en-IN" sz="3150" dirty="0">
              <a:latin typeface="Söhne"/>
              <a:cs typeface="Verdana"/>
            </a:endParaRPr>
          </a:p>
          <a:p>
            <a:pPr algn="l"/>
            <a:r>
              <a:rPr lang="en-IN" sz="3150" dirty="0">
                <a:latin typeface="Söhne"/>
                <a:cs typeface="Verdana"/>
              </a:rPr>
              <a:t>The Data Migration and Encryption Microservice has been pushed to the main branch repository and is under Quality Assurance undergoing testing.</a:t>
            </a:r>
          </a:p>
          <a:p>
            <a:pPr algn="l"/>
            <a:endParaRPr lang="en-IN" sz="3150" dirty="0">
              <a:latin typeface="Söhne"/>
              <a:cs typeface="Verdana"/>
            </a:endParaRPr>
          </a:p>
          <a:p>
            <a:pPr algn="l"/>
            <a:r>
              <a:rPr lang="en-IN" sz="3150" dirty="0">
                <a:latin typeface="Söhne"/>
                <a:cs typeface="Verdana"/>
              </a:rPr>
              <a:t>The APP Auto Postage Migration is still in progress. Records are being migrated on a daily basis to the Database after which the entire functionality of the Website would be checked. </a:t>
            </a:r>
            <a:endParaRPr lang="en-IN" dirty="0">
              <a:latin typeface="Söhne"/>
              <a:cs typeface="Verdana"/>
            </a:endParaRPr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37C2BE4D-24AC-BB3A-5AFC-D0EE691A05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8655" y="7124700"/>
            <a:ext cx="133350" cy="133349"/>
          </a:xfrm>
          <a:prstGeom prst="rect">
            <a:avLst/>
          </a:prstGeom>
        </p:spPr>
      </p:pic>
      <p:pic>
        <p:nvPicPr>
          <p:cNvPr id="16" name="object 12">
            <a:extLst>
              <a:ext uri="{FF2B5EF4-FFF2-40B4-BE49-F238E27FC236}">
                <a16:creationId xmlns:a16="http://schemas.microsoft.com/office/drawing/2014/main" id="{C3796C35-A234-27C1-A799-AD60519B4D9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8655" y="5221706"/>
            <a:ext cx="133350" cy="133349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1653F0A2-22FA-5247-27D5-AD707C8F35C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8655" y="3751051"/>
            <a:ext cx="133350" cy="1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2548" y="-114300"/>
            <a:ext cx="7355451" cy="81985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601872"/>
            <a:ext cx="3238499" cy="647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33358" y="3725354"/>
            <a:ext cx="6464935" cy="1506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700" b="1" spc="75" dirty="0">
                <a:latin typeface="Arial"/>
                <a:cs typeface="Arial"/>
              </a:rPr>
              <a:t>Thank</a:t>
            </a:r>
            <a:r>
              <a:rPr sz="9700" b="1" spc="-540" dirty="0">
                <a:latin typeface="Arial"/>
                <a:cs typeface="Arial"/>
              </a:rPr>
              <a:t> </a:t>
            </a:r>
            <a:r>
              <a:rPr sz="9700" b="1" spc="-250" dirty="0">
                <a:latin typeface="Arial"/>
                <a:cs typeface="Arial"/>
              </a:rPr>
              <a:t>you!</a:t>
            </a:r>
            <a:endParaRPr sz="9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6779351"/>
            <a:ext cx="4385310" cy="209740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00" b="1" spc="55" dirty="0">
                <a:solidFill>
                  <a:srgbClr val="F7F7F7"/>
                </a:solidFill>
                <a:latin typeface="Arial"/>
                <a:cs typeface="Arial"/>
              </a:rPr>
              <a:t>EMAIL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50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bte</a:t>
            </a:r>
            <a:r>
              <a:rPr sz="2400" spc="9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c</a:t>
            </a:r>
            <a:r>
              <a:rPr sz="2400" spc="20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h</a:t>
            </a:r>
            <a:r>
              <a:rPr sz="2400" spc="12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100</a:t>
            </a:r>
            <a:r>
              <a:rPr lang="en-US" sz="2400" spc="12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83</a:t>
            </a:r>
            <a:r>
              <a:rPr sz="2400" spc="-7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.</a:t>
            </a:r>
            <a:r>
              <a:rPr sz="2400" spc="12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19</a:t>
            </a:r>
            <a:r>
              <a:rPr sz="2400" spc="-4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@</a:t>
            </a:r>
            <a:r>
              <a:rPr sz="2400" spc="6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b</a:t>
            </a:r>
            <a:r>
              <a:rPr sz="2400" spc="4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it</a:t>
            </a:r>
            <a:r>
              <a:rPr sz="2400" spc="7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m</a:t>
            </a:r>
            <a:r>
              <a:rPr sz="2400" spc="50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e</a:t>
            </a:r>
            <a:r>
              <a:rPr sz="2400" spc="9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s</a:t>
            </a:r>
            <a:r>
              <a:rPr sz="2400" spc="1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r</a:t>
            </a:r>
            <a:r>
              <a:rPr sz="2400" spc="20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a</a:t>
            </a:r>
            <a:r>
              <a:rPr sz="2400" spc="-7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.</a:t>
            </a:r>
            <a:r>
              <a:rPr sz="2400" spc="20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a</a:t>
            </a:r>
            <a:r>
              <a:rPr sz="2400" spc="9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c</a:t>
            </a:r>
            <a:r>
              <a:rPr sz="2400" spc="-7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.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  <a:hlinkClick r:id="rId4"/>
              </a:rPr>
              <a:t>in</a:t>
            </a:r>
            <a:endParaRPr sz="2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b="1" spc="90" dirty="0">
                <a:solidFill>
                  <a:srgbClr val="F7F7F7"/>
                </a:solidFill>
                <a:latin typeface="Arial"/>
                <a:cs typeface="Arial"/>
              </a:rPr>
              <a:t>CONTACT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spc="120" dirty="0">
                <a:solidFill>
                  <a:srgbClr val="F7F7F7"/>
                </a:solidFill>
                <a:latin typeface="Tahoma"/>
                <a:cs typeface="Tahoma"/>
              </a:rPr>
              <a:t>93</a:t>
            </a:r>
            <a:r>
              <a:rPr lang="en-US" sz="2400" spc="120" dirty="0">
                <a:solidFill>
                  <a:srgbClr val="F7F7F7"/>
                </a:solidFill>
                <a:latin typeface="Tahoma"/>
                <a:cs typeface="Tahoma"/>
              </a:rPr>
              <a:t>3-442-1608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IN" sz="18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74765" y="822745"/>
            <a:ext cx="33026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90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sz="7000" b="1" spc="-120" dirty="0">
                <a:solidFill>
                  <a:srgbClr val="00003B"/>
                </a:solidFill>
                <a:latin typeface="Tahoma"/>
                <a:cs typeface="Tahoma"/>
              </a:rPr>
              <a:t>g</a:t>
            </a:r>
            <a:r>
              <a:rPr sz="7000" b="1" spc="-145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z="7000" b="1" spc="-300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z="7000" b="1" spc="-130" dirty="0">
                <a:solidFill>
                  <a:srgbClr val="00003B"/>
                </a:solidFill>
                <a:latin typeface="Tahoma"/>
                <a:cs typeface="Tahoma"/>
              </a:rPr>
              <a:t>d</a:t>
            </a:r>
            <a:r>
              <a:rPr sz="7000" b="1" spc="120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endParaRPr sz="7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1741" y="3115427"/>
            <a:ext cx="1047750" cy="1047750"/>
            <a:chOff x="1761741" y="3115427"/>
            <a:chExt cx="1047750" cy="1047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741" y="3115427"/>
              <a:ext cx="1047749" cy="10477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69274" y="3222961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5" h="832485">
                  <a:moveTo>
                    <a:pt x="415976" y="831943"/>
                  </a:moveTo>
                  <a:lnTo>
                    <a:pt x="367460" y="829145"/>
                  </a:lnTo>
                  <a:lnTo>
                    <a:pt x="320593" y="820957"/>
                  </a:lnTo>
                  <a:lnTo>
                    <a:pt x="275681" y="807693"/>
                  </a:lnTo>
                  <a:lnTo>
                    <a:pt x="233037" y="789664"/>
                  </a:lnTo>
                  <a:lnTo>
                    <a:pt x="192974" y="767182"/>
                  </a:lnTo>
                  <a:lnTo>
                    <a:pt x="155802" y="740559"/>
                  </a:lnTo>
                  <a:lnTo>
                    <a:pt x="121835" y="710108"/>
                  </a:lnTo>
                  <a:lnTo>
                    <a:pt x="91384" y="676141"/>
                  </a:lnTo>
                  <a:lnTo>
                    <a:pt x="64761" y="638969"/>
                  </a:lnTo>
                  <a:lnTo>
                    <a:pt x="42279" y="598905"/>
                  </a:lnTo>
                  <a:lnTo>
                    <a:pt x="24250" y="556262"/>
                  </a:lnTo>
                  <a:lnTo>
                    <a:pt x="10986" y="511350"/>
                  </a:lnTo>
                  <a:lnTo>
                    <a:pt x="2798" y="464483"/>
                  </a:lnTo>
                  <a:lnTo>
                    <a:pt x="0" y="415972"/>
                  </a:lnTo>
                  <a:lnTo>
                    <a:pt x="2798" y="367460"/>
                  </a:lnTo>
                  <a:lnTo>
                    <a:pt x="10986" y="320593"/>
                  </a:lnTo>
                  <a:lnTo>
                    <a:pt x="24250" y="275681"/>
                  </a:lnTo>
                  <a:lnTo>
                    <a:pt x="42279" y="233038"/>
                  </a:lnTo>
                  <a:lnTo>
                    <a:pt x="64761" y="192974"/>
                  </a:lnTo>
                  <a:lnTo>
                    <a:pt x="91384" y="155802"/>
                  </a:lnTo>
                  <a:lnTo>
                    <a:pt x="121835" y="121835"/>
                  </a:lnTo>
                  <a:lnTo>
                    <a:pt x="155802" y="91384"/>
                  </a:lnTo>
                  <a:lnTo>
                    <a:pt x="192974" y="64761"/>
                  </a:lnTo>
                  <a:lnTo>
                    <a:pt x="233037" y="42279"/>
                  </a:lnTo>
                  <a:lnTo>
                    <a:pt x="275681" y="24250"/>
                  </a:lnTo>
                  <a:lnTo>
                    <a:pt x="320593" y="10986"/>
                  </a:lnTo>
                  <a:lnTo>
                    <a:pt x="367460" y="2798"/>
                  </a:lnTo>
                  <a:lnTo>
                    <a:pt x="415971" y="0"/>
                  </a:lnTo>
                  <a:lnTo>
                    <a:pt x="464483" y="2798"/>
                  </a:lnTo>
                  <a:lnTo>
                    <a:pt x="511350" y="10986"/>
                  </a:lnTo>
                  <a:lnTo>
                    <a:pt x="556262" y="24250"/>
                  </a:lnTo>
                  <a:lnTo>
                    <a:pt x="598905" y="42279"/>
                  </a:lnTo>
                  <a:lnTo>
                    <a:pt x="638969" y="64761"/>
                  </a:lnTo>
                  <a:lnTo>
                    <a:pt x="676141" y="91384"/>
                  </a:lnTo>
                  <a:lnTo>
                    <a:pt x="710108" y="121835"/>
                  </a:lnTo>
                  <a:lnTo>
                    <a:pt x="740559" y="155802"/>
                  </a:lnTo>
                  <a:lnTo>
                    <a:pt x="767182" y="192974"/>
                  </a:lnTo>
                  <a:lnTo>
                    <a:pt x="789664" y="233038"/>
                  </a:lnTo>
                  <a:lnTo>
                    <a:pt x="807693" y="275681"/>
                  </a:lnTo>
                  <a:lnTo>
                    <a:pt x="820957" y="320593"/>
                  </a:lnTo>
                  <a:lnTo>
                    <a:pt x="829145" y="367460"/>
                  </a:lnTo>
                  <a:lnTo>
                    <a:pt x="831943" y="415970"/>
                  </a:lnTo>
                  <a:lnTo>
                    <a:pt x="829145" y="464483"/>
                  </a:lnTo>
                  <a:lnTo>
                    <a:pt x="820957" y="511350"/>
                  </a:lnTo>
                  <a:lnTo>
                    <a:pt x="807693" y="556262"/>
                  </a:lnTo>
                  <a:lnTo>
                    <a:pt x="789664" y="598905"/>
                  </a:lnTo>
                  <a:lnTo>
                    <a:pt x="767182" y="638969"/>
                  </a:lnTo>
                  <a:lnTo>
                    <a:pt x="740559" y="676141"/>
                  </a:lnTo>
                  <a:lnTo>
                    <a:pt x="710108" y="710108"/>
                  </a:lnTo>
                  <a:lnTo>
                    <a:pt x="676141" y="740559"/>
                  </a:lnTo>
                  <a:lnTo>
                    <a:pt x="638969" y="767182"/>
                  </a:lnTo>
                  <a:lnTo>
                    <a:pt x="598905" y="789664"/>
                  </a:lnTo>
                  <a:lnTo>
                    <a:pt x="556262" y="807693"/>
                  </a:lnTo>
                  <a:lnTo>
                    <a:pt x="511350" y="820957"/>
                  </a:lnTo>
                  <a:lnTo>
                    <a:pt x="464483" y="829145"/>
                  </a:lnTo>
                  <a:lnTo>
                    <a:pt x="415976" y="83194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73429" y="3423049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0" dirty="0">
                <a:solidFill>
                  <a:srgbClr val="00003B"/>
                </a:solidFill>
                <a:latin typeface="Tahoma"/>
                <a:cs typeface="Tahoma"/>
              </a:rPr>
              <a:t>1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61741" y="4901811"/>
            <a:ext cx="1047750" cy="1047750"/>
            <a:chOff x="1761741" y="4901811"/>
            <a:chExt cx="1047750" cy="10477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1741" y="4901811"/>
              <a:ext cx="1047749" cy="1047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69274" y="5009342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5" h="832485">
                  <a:moveTo>
                    <a:pt x="415975" y="831943"/>
                  </a:moveTo>
                  <a:lnTo>
                    <a:pt x="367460" y="829145"/>
                  </a:lnTo>
                  <a:lnTo>
                    <a:pt x="320593" y="820957"/>
                  </a:lnTo>
                  <a:lnTo>
                    <a:pt x="275681" y="807693"/>
                  </a:lnTo>
                  <a:lnTo>
                    <a:pt x="233037" y="789664"/>
                  </a:lnTo>
                  <a:lnTo>
                    <a:pt x="192974" y="767182"/>
                  </a:lnTo>
                  <a:lnTo>
                    <a:pt x="155802" y="740559"/>
                  </a:lnTo>
                  <a:lnTo>
                    <a:pt x="121835" y="710108"/>
                  </a:lnTo>
                  <a:lnTo>
                    <a:pt x="91384" y="676141"/>
                  </a:lnTo>
                  <a:lnTo>
                    <a:pt x="64761" y="638969"/>
                  </a:lnTo>
                  <a:lnTo>
                    <a:pt x="42279" y="598906"/>
                  </a:lnTo>
                  <a:lnTo>
                    <a:pt x="24250" y="556262"/>
                  </a:lnTo>
                  <a:lnTo>
                    <a:pt x="10986" y="511350"/>
                  </a:lnTo>
                  <a:lnTo>
                    <a:pt x="2798" y="464483"/>
                  </a:lnTo>
                  <a:lnTo>
                    <a:pt x="0" y="415973"/>
                  </a:lnTo>
                  <a:lnTo>
                    <a:pt x="2798" y="367460"/>
                  </a:lnTo>
                  <a:lnTo>
                    <a:pt x="10986" y="320593"/>
                  </a:lnTo>
                  <a:lnTo>
                    <a:pt x="24250" y="275681"/>
                  </a:lnTo>
                  <a:lnTo>
                    <a:pt x="42279" y="233038"/>
                  </a:lnTo>
                  <a:lnTo>
                    <a:pt x="64761" y="192974"/>
                  </a:lnTo>
                  <a:lnTo>
                    <a:pt x="91384" y="155802"/>
                  </a:lnTo>
                  <a:lnTo>
                    <a:pt x="121835" y="121835"/>
                  </a:lnTo>
                  <a:lnTo>
                    <a:pt x="155802" y="91384"/>
                  </a:lnTo>
                  <a:lnTo>
                    <a:pt x="192974" y="64761"/>
                  </a:lnTo>
                  <a:lnTo>
                    <a:pt x="233037" y="42279"/>
                  </a:lnTo>
                  <a:lnTo>
                    <a:pt x="275681" y="24250"/>
                  </a:lnTo>
                  <a:lnTo>
                    <a:pt x="320593" y="10986"/>
                  </a:lnTo>
                  <a:lnTo>
                    <a:pt x="367460" y="2798"/>
                  </a:lnTo>
                  <a:lnTo>
                    <a:pt x="415971" y="0"/>
                  </a:lnTo>
                  <a:lnTo>
                    <a:pt x="464483" y="2798"/>
                  </a:lnTo>
                  <a:lnTo>
                    <a:pt x="511350" y="10986"/>
                  </a:lnTo>
                  <a:lnTo>
                    <a:pt x="556262" y="24250"/>
                  </a:lnTo>
                  <a:lnTo>
                    <a:pt x="598905" y="42279"/>
                  </a:lnTo>
                  <a:lnTo>
                    <a:pt x="638969" y="64761"/>
                  </a:lnTo>
                  <a:lnTo>
                    <a:pt x="676141" y="91384"/>
                  </a:lnTo>
                  <a:lnTo>
                    <a:pt x="710108" y="121835"/>
                  </a:lnTo>
                  <a:lnTo>
                    <a:pt x="740559" y="155802"/>
                  </a:lnTo>
                  <a:lnTo>
                    <a:pt x="767182" y="192974"/>
                  </a:lnTo>
                  <a:lnTo>
                    <a:pt x="789664" y="233038"/>
                  </a:lnTo>
                  <a:lnTo>
                    <a:pt x="807693" y="275681"/>
                  </a:lnTo>
                  <a:lnTo>
                    <a:pt x="820957" y="320593"/>
                  </a:lnTo>
                  <a:lnTo>
                    <a:pt x="829145" y="367460"/>
                  </a:lnTo>
                  <a:lnTo>
                    <a:pt x="831943" y="415971"/>
                  </a:lnTo>
                  <a:lnTo>
                    <a:pt x="829145" y="464483"/>
                  </a:lnTo>
                  <a:lnTo>
                    <a:pt x="820957" y="511350"/>
                  </a:lnTo>
                  <a:lnTo>
                    <a:pt x="807693" y="556262"/>
                  </a:lnTo>
                  <a:lnTo>
                    <a:pt x="789664" y="598906"/>
                  </a:lnTo>
                  <a:lnTo>
                    <a:pt x="767182" y="638969"/>
                  </a:lnTo>
                  <a:lnTo>
                    <a:pt x="740559" y="676141"/>
                  </a:lnTo>
                  <a:lnTo>
                    <a:pt x="710108" y="710108"/>
                  </a:lnTo>
                  <a:lnTo>
                    <a:pt x="676141" y="740559"/>
                  </a:lnTo>
                  <a:lnTo>
                    <a:pt x="638969" y="767182"/>
                  </a:lnTo>
                  <a:lnTo>
                    <a:pt x="598905" y="789664"/>
                  </a:lnTo>
                  <a:lnTo>
                    <a:pt x="556262" y="807693"/>
                  </a:lnTo>
                  <a:lnTo>
                    <a:pt x="511350" y="820957"/>
                  </a:lnTo>
                  <a:lnTo>
                    <a:pt x="464483" y="829145"/>
                  </a:lnTo>
                  <a:lnTo>
                    <a:pt x="415975" y="83194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73429" y="5209430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0" dirty="0">
                <a:solidFill>
                  <a:srgbClr val="00003B"/>
                </a:solidFill>
                <a:latin typeface="Tahoma"/>
                <a:cs typeface="Tahoma"/>
              </a:rPr>
              <a:t>2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019607" y="3007895"/>
            <a:ext cx="1047750" cy="1047750"/>
            <a:chOff x="10019607" y="3007895"/>
            <a:chExt cx="1047750" cy="104775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9607" y="3007895"/>
              <a:ext cx="1047749" cy="10477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127140" y="3115427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4" h="832485">
                  <a:moveTo>
                    <a:pt x="415975" y="831943"/>
                  </a:moveTo>
                  <a:lnTo>
                    <a:pt x="367460" y="829145"/>
                  </a:lnTo>
                  <a:lnTo>
                    <a:pt x="320593" y="820957"/>
                  </a:lnTo>
                  <a:lnTo>
                    <a:pt x="275681" y="807693"/>
                  </a:lnTo>
                  <a:lnTo>
                    <a:pt x="233037" y="789664"/>
                  </a:lnTo>
                  <a:lnTo>
                    <a:pt x="192973" y="767182"/>
                  </a:lnTo>
                  <a:lnTo>
                    <a:pt x="155802" y="740559"/>
                  </a:lnTo>
                  <a:lnTo>
                    <a:pt x="121834" y="710108"/>
                  </a:lnTo>
                  <a:lnTo>
                    <a:pt x="91383" y="676141"/>
                  </a:lnTo>
                  <a:lnTo>
                    <a:pt x="64761" y="638969"/>
                  </a:lnTo>
                  <a:lnTo>
                    <a:pt x="42279" y="598905"/>
                  </a:lnTo>
                  <a:lnTo>
                    <a:pt x="24250" y="556262"/>
                  </a:lnTo>
                  <a:lnTo>
                    <a:pt x="10985" y="511350"/>
                  </a:lnTo>
                  <a:lnTo>
                    <a:pt x="2798" y="464483"/>
                  </a:lnTo>
                  <a:lnTo>
                    <a:pt x="0" y="415963"/>
                  </a:lnTo>
                  <a:lnTo>
                    <a:pt x="2798" y="367460"/>
                  </a:lnTo>
                  <a:lnTo>
                    <a:pt x="10985" y="320593"/>
                  </a:lnTo>
                  <a:lnTo>
                    <a:pt x="24250" y="275681"/>
                  </a:lnTo>
                  <a:lnTo>
                    <a:pt x="42279" y="233038"/>
                  </a:lnTo>
                  <a:lnTo>
                    <a:pt x="64761" y="192974"/>
                  </a:lnTo>
                  <a:lnTo>
                    <a:pt x="91383" y="155802"/>
                  </a:lnTo>
                  <a:lnTo>
                    <a:pt x="121834" y="121835"/>
                  </a:lnTo>
                  <a:lnTo>
                    <a:pt x="155802" y="91384"/>
                  </a:lnTo>
                  <a:lnTo>
                    <a:pt x="192973" y="64761"/>
                  </a:lnTo>
                  <a:lnTo>
                    <a:pt x="233037" y="42279"/>
                  </a:lnTo>
                  <a:lnTo>
                    <a:pt x="275681" y="24250"/>
                  </a:lnTo>
                  <a:lnTo>
                    <a:pt x="320593" y="10986"/>
                  </a:lnTo>
                  <a:lnTo>
                    <a:pt x="367460" y="2798"/>
                  </a:lnTo>
                  <a:lnTo>
                    <a:pt x="415971" y="0"/>
                  </a:lnTo>
                  <a:lnTo>
                    <a:pt x="464483" y="2798"/>
                  </a:lnTo>
                  <a:lnTo>
                    <a:pt x="511350" y="10986"/>
                  </a:lnTo>
                  <a:lnTo>
                    <a:pt x="556261" y="24250"/>
                  </a:lnTo>
                  <a:lnTo>
                    <a:pt x="598905" y="42279"/>
                  </a:lnTo>
                  <a:lnTo>
                    <a:pt x="638969" y="64761"/>
                  </a:lnTo>
                  <a:lnTo>
                    <a:pt x="676140" y="91384"/>
                  </a:lnTo>
                  <a:lnTo>
                    <a:pt x="710108" y="121835"/>
                  </a:lnTo>
                  <a:lnTo>
                    <a:pt x="740559" y="155802"/>
                  </a:lnTo>
                  <a:lnTo>
                    <a:pt x="767181" y="192974"/>
                  </a:lnTo>
                  <a:lnTo>
                    <a:pt x="789663" y="233038"/>
                  </a:lnTo>
                  <a:lnTo>
                    <a:pt x="807692" y="275681"/>
                  </a:lnTo>
                  <a:lnTo>
                    <a:pt x="820957" y="320593"/>
                  </a:lnTo>
                  <a:lnTo>
                    <a:pt x="829144" y="367460"/>
                  </a:lnTo>
                  <a:lnTo>
                    <a:pt x="831942" y="415971"/>
                  </a:lnTo>
                  <a:lnTo>
                    <a:pt x="829144" y="464483"/>
                  </a:lnTo>
                  <a:lnTo>
                    <a:pt x="820957" y="511350"/>
                  </a:lnTo>
                  <a:lnTo>
                    <a:pt x="807692" y="556262"/>
                  </a:lnTo>
                  <a:lnTo>
                    <a:pt x="789663" y="598905"/>
                  </a:lnTo>
                  <a:lnTo>
                    <a:pt x="767181" y="638969"/>
                  </a:lnTo>
                  <a:lnTo>
                    <a:pt x="740559" y="676141"/>
                  </a:lnTo>
                  <a:lnTo>
                    <a:pt x="710108" y="710108"/>
                  </a:lnTo>
                  <a:lnTo>
                    <a:pt x="676140" y="740559"/>
                  </a:lnTo>
                  <a:lnTo>
                    <a:pt x="638969" y="767182"/>
                  </a:lnTo>
                  <a:lnTo>
                    <a:pt x="598905" y="789664"/>
                  </a:lnTo>
                  <a:lnTo>
                    <a:pt x="556261" y="807693"/>
                  </a:lnTo>
                  <a:lnTo>
                    <a:pt x="511350" y="820957"/>
                  </a:lnTo>
                  <a:lnTo>
                    <a:pt x="464483" y="829145"/>
                  </a:lnTo>
                  <a:lnTo>
                    <a:pt x="415975" y="83194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431294" y="3315515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0" dirty="0">
                <a:solidFill>
                  <a:srgbClr val="00003B"/>
                </a:solidFill>
                <a:latin typeface="Tahoma"/>
                <a:cs typeface="Tahoma"/>
              </a:rPr>
              <a:t>4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019607" y="4939263"/>
            <a:ext cx="1047750" cy="1047750"/>
            <a:chOff x="10019607" y="4939263"/>
            <a:chExt cx="1047750" cy="104775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9607" y="4939263"/>
              <a:ext cx="1047749" cy="10477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134524" y="5074079"/>
              <a:ext cx="822960" cy="777875"/>
            </a:xfrm>
            <a:custGeom>
              <a:avLst/>
              <a:gdLst/>
              <a:ahLst/>
              <a:cxnLst/>
              <a:rect l="l" t="t" r="r" b="b"/>
              <a:pathLst>
                <a:path w="822959" h="777875">
                  <a:moveTo>
                    <a:pt x="412278" y="777376"/>
                  </a:moveTo>
                  <a:lnTo>
                    <a:pt x="364198" y="774761"/>
                  </a:lnTo>
                  <a:lnTo>
                    <a:pt x="317747" y="767111"/>
                  </a:lnTo>
                  <a:lnTo>
                    <a:pt x="273234" y="754716"/>
                  </a:lnTo>
                  <a:lnTo>
                    <a:pt x="230969" y="737869"/>
                  </a:lnTo>
                  <a:lnTo>
                    <a:pt x="191261" y="716862"/>
                  </a:lnTo>
                  <a:lnTo>
                    <a:pt x="154419" y="691986"/>
                  </a:lnTo>
                  <a:lnTo>
                    <a:pt x="120753" y="663532"/>
                  </a:lnTo>
                  <a:lnTo>
                    <a:pt x="90573" y="631792"/>
                  </a:lnTo>
                  <a:lnTo>
                    <a:pt x="64186" y="597059"/>
                  </a:lnTo>
                  <a:lnTo>
                    <a:pt x="41904" y="559623"/>
                  </a:lnTo>
                  <a:lnTo>
                    <a:pt x="24035" y="519776"/>
                  </a:lnTo>
                  <a:lnTo>
                    <a:pt x="10888" y="477810"/>
                  </a:lnTo>
                  <a:lnTo>
                    <a:pt x="2773" y="434017"/>
                  </a:lnTo>
                  <a:lnTo>
                    <a:pt x="0" y="388692"/>
                  </a:lnTo>
                  <a:lnTo>
                    <a:pt x="2773" y="343358"/>
                  </a:lnTo>
                  <a:lnTo>
                    <a:pt x="10888" y="299565"/>
                  </a:lnTo>
                  <a:lnTo>
                    <a:pt x="24035" y="257599"/>
                  </a:lnTo>
                  <a:lnTo>
                    <a:pt x="41904" y="217752"/>
                  </a:lnTo>
                  <a:lnTo>
                    <a:pt x="64186" y="180317"/>
                  </a:lnTo>
                  <a:lnTo>
                    <a:pt x="90573" y="145583"/>
                  </a:lnTo>
                  <a:lnTo>
                    <a:pt x="120753" y="113844"/>
                  </a:lnTo>
                  <a:lnTo>
                    <a:pt x="154419" y="85390"/>
                  </a:lnTo>
                  <a:lnTo>
                    <a:pt x="191261" y="60514"/>
                  </a:lnTo>
                  <a:lnTo>
                    <a:pt x="230969" y="39506"/>
                  </a:lnTo>
                  <a:lnTo>
                    <a:pt x="273234" y="22659"/>
                  </a:lnTo>
                  <a:lnTo>
                    <a:pt x="317747" y="10265"/>
                  </a:lnTo>
                  <a:lnTo>
                    <a:pt x="364198" y="2614"/>
                  </a:lnTo>
                  <a:lnTo>
                    <a:pt x="412278" y="0"/>
                  </a:lnTo>
                  <a:lnTo>
                    <a:pt x="460359" y="2614"/>
                  </a:lnTo>
                  <a:lnTo>
                    <a:pt x="506810" y="10265"/>
                  </a:lnTo>
                  <a:lnTo>
                    <a:pt x="551323" y="22659"/>
                  </a:lnTo>
                  <a:lnTo>
                    <a:pt x="593589" y="39506"/>
                  </a:lnTo>
                  <a:lnTo>
                    <a:pt x="633297" y="60514"/>
                  </a:lnTo>
                  <a:lnTo>
                    <a:pt x="670138" y="85390"/>
                  </a:lnTo>
                  <a:lnTo>
                    <a:pt x="703804" y="113844"/>
                  </a:lnTo>
                  <a:lnTo>
                    <a:pt x="733985" y="145583"/>
                  </a:lnTo>
                  <a:lnTo>
                    <a:pt x="760371" y="180317"/>
                  </a:lnTo>
                  <a:lnTo>
                    <a:pt x="782654" y="217752"/>
                  </a:lnTo>
                  <a:lnTo>
                    <a:pt x="800523" y="257599"/>
                  </a:lnTo>
                  <a:lnTo>
                    <a:pt x="813670" y="299565"/>
                  </a:lnTo>
                  <a:lnTo>
                    <a:pt x="821785" y="343358"/>
                  </a:lnTo>
                  <a:lnTo>
                    <a:pt x="822452" y="354275"/>
                  </a:lnTo>
                  <a:lnTo>
                    <a:pt x="822452" y="423100"/>
                  </a:lnTo>
                  <a:lnTo>
                    <a:pt x="813670" y="477810"/>
                  </a:lnTo>
                  <a:lnTo>
                    <a:pt x="800523" y="519776"/>
                  </a:lnTo>
                  <a:lnTo>
                    <a:pt x="782654" y="559623"/>
                  </a:lnTo>
                  <a:lnTo>
                    <a:pt x="760371" y="597059"/>
                  </a:lnTo>
                  <a:lnTo>
                    <a:pt x="733985" y="631792"/>
                  </a:lnTo>
                  <a:lnTo>
                    <a:pt x="703804" y="663532"/>
                  </a:lnTo>
                  <a:lnTo>
                    <a:pt x="670138" y="691986"/>
                  </a:lnTo>
                  <a:lnTo>
                    <a:pt x="633297" y="716862"/>
                  </a:lnTo>
                  <a:lnTo>
                    <a:pt x="593589" y="737869"/>
                  </a:lnTo>
                  <a:lnTo>
                    <a:pt x="551323" y="754716"/>
                  </a:lnTo>
                  <a:lnTo>
                    <a:pt x="506810" y="767111"/>
                  </a:lnTo>
                  <a:lnTo>
                    <a:pt x="460359" y="774761"/>
                  </a:lnTo>
                  <a:lnTo>
                    <a:pt x="412278" y="77737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434959" y="5245593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0" dirty="0">
                <a:solidFill>
                  <a:srgbClr val="00003B"/>
                </a:solidFill>
                <a:latin typeface="Tahoma"/>
                <a:cs typeface="Tahoma"/>
              </a:rPr>
              <a:t>5</a:t>
            </a:r>
            <a:endParaRPr sz="2600" dirty="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761741" y="6793786"/>
            <a:ext cx="1047750" cy="1047750"/>
            <a:chOff x="1761741" y="6793786"/>
            <a:chExt cx="1047750" cy="104775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741" y="6793786"/>
              <a:ext cx="1047749" cy="10477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69274" y="6901318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5" h="832484">
                  <a:moveTo>
                    <a:pt x="415971" y="831943"/>
                  </a:moveTo>
                  <a:lnTo>
                    <a:pt x="367460" y="829145"/>
                  </a:lnTo>
                  <a:lnTo>
                    <a:pt x="320593" y="820957"/>
                  </a:lnTo>
                  <a:lnTo>
                    <a:pt x="275681" y="807693"/>
                  </a:lnTo>
                  <a:lnTo>
                    <a:pt x="233037" y="789664"/>
                  </a:lnTo>
                  <a:lnTo>
                    <a:pt x="192974" y="767182"/>
                  </a:lnTo>
                  <a:lnTo>
                    <a:pt x="155802" y="740559"/>
                  </a:lnTo>
                  <a:lnTo>
                    <a:pt x="121835" y="710108"/>
                  </a:lnTo>
                  <a:lnTo>
                    <a:pt x="91384" y="676141"/>
                  </a:lnTo>
                  <a:lnTo>
                    <a:pt x="64761" y="638969"/>
                  </a:lnTo>
                  <a:lnTo>
                    <a:pt x="42279" y="598905"/>
                  </a:lnTo>
                  <a:lnTo>
                    <a:pt x="24250" y="556262"/>
                  </a:lnTo>
                  <a:lnTo>
                    <a:pt x="10986" y="511350"/>
                  </a:lnTo>
                  <a:lnTo>
                    <a:pt x="2798" y="464483"/>
                  </a:lnTo>
                  <a:lnTo>
                    <a:pt x="0" y="415972"/>
                  </a:lnTo>
                  <a:lnTo>
                    <a:pt x="2798" y="367460"/>
                  </a:lnTo>
                  <a:lnTo>
                    <a:pt x="10986" y="320593"/>
                  </a:lnTo>
                  <a:lnTo>
                    <a:pt x="24250" y="275681"/>
                  </a:lnTo>
                  <a:lnTo>
                    <a:pt x="42279" y="233037"/>
                  </a:lnTo>
                  <a:lnTo>
                    <a:pt x="64761" y="192974"/>
                  </a:lnTo>
                  <a:lnTo>
                    <a:pt x="91384" y="155802"/>
                  </a:lnTo>
                  <a:lnTo>
                    <a:pt x="121835" y="121835"/>
                  </a:lnTo>
                  <a:lnTo>
                    <a:pt x="155802" y="91384"/>
                  </a:lnTo>
                  <a:lnTo>
                    <a:pt x="192974" y="64761"/>
                  </a:lnTo>
                  <a:lnTo>
                    <a:pt x="233037" y="42279"/>
                  </a:lnTo>
                  <a:lnTo>
                    <a:pt x="275681" y="24250"/>
                  </a:lnTo>
                  <a:lnTo>
                    <a:pt x="320593" y="10986"/>
                  </a:lnTo>
                  <a:lnTo>
                    <a:pt x="367460" y="2798"/>
                  </a:lnTo>
                  <a:lnTo>
                    <a:pt x="415971" y="0"/>
                  </a:lnTo>
                  <a:lnTo>
                    <a:pt x="464482" y="2798"/>
                  </a:lnTo>
                  <a:lnTo>
                    <a:pt x="511350" y="10986"/>
                  </a:lnTo>
                  <a:lnTo>
                    <a:pt x="556262" y="24250"/>
                  </a:lnTo>
                  <a:lnTo>
                    <a:pt x="598905" y="42279"/>
                  </a:lnTo>
                  <a:lnTo>
                    <a:pt x="638969" y="64761"/>
                  </a:lnTo>
                  <a:lnTo>
                    <a:pt x="676141" y="91384"/>
                  </a:lnTo>
                  <a:lnTo>
                    <a:pt x="710108" y="121835"/>
                  </a:lnTo>
                  <a:lnTo>
                    <a:pt x="740559" y="155802"/>
                  </a:lnTo>
                  <a:lnTo>
                    <a:pt x="767182" y="192974"/>
                  </a:lnTo>
                  <a:lnTo>
                    <a:pt x="789663" y="233037"/>
                  </a:lnTo>
                  <a:lnTo>
                    <a:pt x="807693" y="275681"/>
                  </a:lnTo>
                  <a:lnTo>
                    <a:pt x="820957" y="320593"/>
                  </a:lnTo>
                  <a:lnTo>
                    <a:pt x="829145" y="367460"/>
                  </a:lnTo>
                  <a:lnTo>
                    <a:pt x="831943" y="415973"/>
                  </a:lnTo>
                  <a:lnTo>
                    <a:pt x="829145" y="464483"/>
                  </a:lnTo>
                  <a:lnTo>
                    <a:pt x="820957" y="511350"/>
                  </a:lnTo>
                  <a:lnTo>
                    <a:pt x="807693" y="556262"/>
                  </a:lnTo>
                  <a:lnTo>
                    <a:pt x="789663" y="598905"/>
                  </a:lnTo>
                  <a:lnTo>
                    <a:pt x="767182" y="638969"/>
                  </a:lnTo>
                  <a:lnTo>
                    <a:pt x="740559" y="676141"/>
                  </a:lnTo>
                  <a:lnTo>
                    <a:pt x="710108" y="710108"/>
                  </a:lnTo>
                  <a:lnTo>
                    <a:pt x="676141" y="740559"/>
                  </a:lnTo>
                  <a:lnTo>
                    <a:pt x="638969" y="767182"/>
                  </a:lnTo>
                  <a:lnTo>
                    <a:pt x="598905" y="789664"/>
                  </a:lnTo>
                  <a:lnTo>
                    <a:pt x="556262" y="807693"/>
                  </a:lnTo>
                  <a:lnTo>
                    <a:pt x="511350" y="820957"/>
                  </a:lnTo>
                  <a:lnTo>
                    <a:pt x="464482" y="829145"/>
                  </a:lnTo>
                  <a:lnTo>
                    <a:pt x="415971" y="83194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173429" y="7101406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0" dirty="0">
                <a:solidFill>
                  <a:srgbClr val="00003B"/>
                </a:solidFill>
                <a:latin typeface="Tahoma"/>
                <a:cs typeface="Tahoma"/>
              </a:rPr>
              <a:t>3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63323" y="5229876"/>
            <a:ext cx="2311400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2150" spc="-80" dirty="0">
                <a:solidFill>
                  <a:srgbClr val="00003B"/>
                </a:solidFill>
                <a:latin typeface="Verdana"/>
                <a:cs typeface="Verdana"/>
              </a:rPr>
              <a:t>TECH STACK</a:t>
            </a:r>
            <a:endParaRPr lang="en-IN" sz="2150" dirty="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63322" y="7136137"/>
            <a:ext cx="3037477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150" spc="-80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lang="en-IN" sz="2150" spc="-80" dirty="0">
                <a:solidFill>
                  <a:srgbClr val="00003B"/>
                </a:solidFill>
                <a:latin typeface="Verdana"/>
                <a:cs typeface="Verdana"/>
              </a:rPr>
              <a:t>ROJECT-1 &amp; RESULTS</a:t>
            </a:r>
            <a:endParaRPr lang="en-IN" sz="2150" dirty="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23188" y="5229876"/>
            <a:ext cx="5398770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150" spc="-7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lang="en-IN" sz="2150" spc="-75" dirty="0">
                <a:solidFill>
                  <a:srgbClr val="00003B"/>
                </a:solidFill>
                <a:latin typeface="Verdana"/>
                <a:cs typeface="Verdana"/>
              </a:rPr>
              <a:t>CHIEVEMENT &amp; CONCLUSION</a:t>
            </a:r>
            <a:endParaRPr lang="en-IN" sz="2150" dirty="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63323" y="3396506"/>
            <a:ext cx="3632835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7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150" spc="-50" dirty="0">
                <a:solidFill>
                  <a:srgbClr val="00003B"/>
                </a:solidFill>
                <a:latin typeface="Verdana"/>
                <a:cs typeface="Verdana"/>
              </a:rPr>
              <a:t>B</a:t>
            </a:r>
            <a:r>
              <a:rPr sz="2150" spc="-15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150" spc="-95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150" spc="-7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150" spc="-24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150" spc="-80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150" spc="-75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150" spc="-85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150" spc="-24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150" spc="-15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150" spc="-10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150" spc="-155" dirty="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r>
              <a:rPr sz="2150" spc="-7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150" spc="-7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150" spc="-35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150" spc="-210" dirty="0">
                <a:solidFill>
                  <a:srgbClr val="00003B"/>
                </a:solidFill>
                <a:latin typeface="Verdana"/>
                <a:cs typeface="Verdana"/>
              </a:rPr>
              <a:t>Z</a:t>
            </a:r>
            <a:r>
              <a:rPr sz="2150" spc="-7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150" spc="-80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150" spc="-35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150" spc="-15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150" spc="-65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endParaRPr sz="2150" dirty="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25415" y="3335963"/>
            <a:ext cx="3299262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2150" spc="20" dirty="0">
                <a:solidFill>
                  <a:srgbClr val="00003B"/>
                </a:solidFill>
                <a:latin typeface="Verdana"/>
                <a:cs typeface="Verdana"/>
              </a:rPr>
              <a:t>PROJECT-2 &amp; RESULTS</a:t>
            </a:r>
            <a:endParaRPr sz="2150" dirty="0">
              <a:latin typeface="Verdana"/>
              <a:cs typeface="Verdana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1B0C4EFB-E263-9108-9402-4C5708498B5B}"/>
              </a:ext>
            </a:extLst>
          </p:cNvPr>
          <p:cNvSpPr/>
          <p:nvPr/>
        </p:nvSpPr>
        <p:spPr>
          <a:xfrm>
            <a:off x="10052645" y="7063539"/>
            <a:ext cx="822960" cy="777875"/>
          </a:xfrm>
          <a:custGeom>
            <a:avLst/>
            <a:gdLst/>
            <a:ahLst/>
            <a:cxnLst/>
            <a:rect l="l" t="t" r="r" b="b"/>
            <a:pathLst>
              <a:path w="822959" h="777875">
                <a:moveTo>
                  <a:pt x="412278" y="777376"/>
                </a:moveTo>
                <a:lnTo>
                  <a:pt x="364198" y="774761"/>
                </a:lnTo>
                <a:lnTo>
                  <a:pt x="317747" y="767111"/>
                </a:lnTo>
                <a:lnTo>
                  <a:pt x="273234" y="754716"/>
                </a:lnTo>
                <a:lnTo>
                  <a:pt x="230969" y="737869"/>
                </a:lnTo>
                <a:lnTo>
                  <a:pt x="191261" y="716862"/>
                </a:lnTo>
                <a:lnTo>
                  <a:pt x="154419" y="691986"/>
                </a:lnTo>
                <a:lnTo>
                  <a:pt x="120753" y="663532"/>
                </a:lnTo>
                <a:lnTo>
                  <a:pt x="90573" y="631792"/>
                </a:lnTo>
                <a:lnTo>
                  <a:pt x="64186" y="597059"/>
                </a:lnTo>
                <a:lnTo>
                  <a:pt x="41904" y="559623"/>
                </a:lnTo>
                <a:lnTo>
                  <a:pt x="24035" y="519776"/>
                </a:lnTo>
                <a:lnTo>
                  <a:pt x="10888" y="477810"/>
                </a:lnTo>
                <a:lnTo>
                  <a:pt x="2773" y="434017"/>
                </a:lnTo>
                <a:lnTo>
                  <a:pt x="0" y="388692"/>
                </a:lnTo>
                <a:lnTo>
                  <a:pt x="2773" y="343358"/>
                </a:lnTo>
                <a:lnTo>
                  <a:pt x="10888" y="299565"/>
                </a:lnTo>
                <a:lnTo>
                  <a:pt x="24035" y="257599"/>
                </a:lnTo>
                <a:lnTo>
                  <a:pt x="41904" y="217752"/>
                </a:lnTo>
                <a:lnTo>
                  <a:pt x="64186" y="180317"/>
                </a:lnTo>
                <a:lnTo>
                  <a:pt x="90573" y="145583"/>
                </a:lnTo>
                <a:lnTo>
                  <a:pt x="120753" y="113844"/>
                </a:lnTo>
                <a:lnTo>
                  <a:pt x="154419" y="85390"/>
                </a:lnTo>
                <a:lnTo>
                  <a:pt x="191261" y="60514"/>
                </a:lnTo>
                <a:lnTo>
                  <a:pt x="230969" y="39506"/>
                </a:lnTo>
                <a:lnTo>
                  <a:pt x="273234" y="22659"/>
                </a:lnTo>
                <a:lnTo>
                  <a:pt x="317747" y="10265"/>
                </a:lnTo>
                <a:lnTo>
                  <a:pt x="364198" y="2614"/>
                </a:lnTo>
                <a:lnTo>
                  <a:pt x="412278" y="0"/>
                </a:lnTo>
                <a:lnTo>
                  <a:pt x="460359" y="2614"/>
                </a:lnTo>
                <a:lnTo>
                  <a:pt x="506810" y="10265"/>
                </a:lnTo>
                <a:lnTo>
                  <a:pt x="551323" y="22659"/>
                </a:lnTo>
                <a:lnTo>
                  <a:pt x="593589" y="39506"/>
                </a:lnTo>
                <a:lnTo>
                  <a:pt x="633297" y="60514"/>
                </a:lnTo>
                <a:lnTo>
                  <a:pt x="670138" y="85390"/>
                </a:lnTo>
                <a:lnTo>
                  <a:pt x="703804" y="113844"/>
                </a:lnTo>
                <a:lnTo>
                  <a:pt x="733985" y="145583"/>
                </a:lnTo>
                <a:lnTo>
                  <a:pt x="760371" y="180317"/>
                </a:lnTo>
                <a:lnTo>
                  <a:pt x="782654" y="217752"/>
                </a:lnTo>
                <a:lnTo>
                  <a:pt x="800523" y="257599"/>
                </a:lnTo>
                <a:lnTo>
                  <a:pt x="813670" y="299565"/>
                </a:lnTo>
                <a:lnTo>
                  <a:pt x="821785" y="343358"/>
                </a:lnTo>
                <a:lnTo>
                  <a:pt x="822452" y="354275"/>
                </a:lnTo>
                <a:lnTo>
                  <a:pt x="822452" y="423100"/>
                </a:lnTo>
                <a:lnTo>
                  <a:pt x="813670" y="477810"/>
                </a:lnTo>
                <a:lnTo>
                  <a:pt x="800523" y="519776"/>
                </a:lnTo>
                <a:lnTo>
                  <a:pt x="782654" y="559623"/>
                </a:lnTo>
                <a:lnTo>
                  <a:pt x="760371" y="597059"/>
                </a:lnTo>
                <a:lnTo>
                  <a:pt x="733985" y="631792"/>
                </a:lnTo>
                <a:lnTo>
                  <a:pt x="703804" y="663532"/>
                </a:lnTo>
                <a:lnTo>
                  <a:pt x="670138" y="691986"/>
                </a:lnTo>
                <a:lnTo>
                  <a:pt x="633297" y="716862"/>
                </a:lnTo>
                <a:lnTo>
                  <a:pt x="593589" y="737869"/>
                </a:lnTo>
                <a:lnTo>
                  <a:pt x="551323" y="754716"/>
                </a:lnTo>
                <a:lnTo>
                  <a:pt x="506810" y="767111"/>
                </a:lnTo>
                <a:lnTo>
                  <a:pt x="460359" y="774761"/>
                </a:lnTo>
                <a:lnTo>
                  <a:pt x="412278" y="77737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" y="7324097"/>
              <a:ext cx="8147378" cy="29627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0401" y="2322750"/>
              <a:ext cx="3401659" cy="34016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7008" y="8756008"/>
              <a:ext cx="504824" cy="504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9862" y="8895041"/>
              <a:ext cx="133354" cy="22809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28700" y="1028701"/>
            <a:ext cx="16233775" cy="8507730"/>
            <a:chOff x="1028700" y="1028701"/>
            <a:chExt cx="16233775" cy="85077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4020" y="2322750"/>
              <a:ext cx="3401658" cy="34016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57639" y="2322750"/>
              <a:ext cx="3401660" cy="34016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0401" y="6134536"/>
              <a:ext cx="3401659" cy="34016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020" y="6134536"/>
              <a:ext cx="3401658" cy="34016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33041" y="1028701"/>
              <a:ext cx="3028949" cy="6095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8700" y="1028701"/>
              <a:ext cx="1228724" cy="138112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16000" y="2960682"/>
            <a:ext cx="421640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305" dirty="0"/>
              <a:t>B</a:t>
            </a:r>
            <a:r>
              <a:rPr sz="6300" spc="-355" dirty="0"/>
              <a:t>r</a:t>
            </a:r>
            <a:r>
              <a:rPr sz="6300" spc="-125" dirty="0"/>
              <a:t>o</a:t>
            </a:r>
            <a:r>
              <a:rPr sz="6300" spc="425" dirty="0"/>
              <a:t>a</a:t>
            </a:r>
            <a:r>
              <a:rPr sz="6300" spc="-70" dirty="0"/>
              <a:t>d</a:t>
            </a:r>
            <a:r>
              <a:rPr sz="6300" spc="-355" dirty="0"/>
              <a:t>r</a:t>
            </a:r>
            <a:r>
              <a:rPr sz="6300" spc="-250" dirty="0"/>
              <a:t>i</a:t>
            </a:r>
            <a:r>
              <a:rPr sz="6300" spc="-70" dirty="0"/>
              <a:t>d</a:t>
            </a:r>
            <a:r>
              <a:rPr sz="6300" spc="-10" dirty="0"/>
              <a:t>g</a:t>
            </a:r>
            <a:r>
              <a:rPr sz="6300" spc="160" dirty="0"/>
              <a:t>e</a:t>
            </a:r>
            <a:endParaRPr sz="6300"/>
          </a:p>
        </p:txBody>
      </p:sp>
      <p:sp>
        <p:nvSpPr>
          <p:cNvPr id="16" name="object 16"/>
          <p:cNvSpPr txBox="1"/>
          <p:nvPr/>
        </p:nvSpPr>
        <p:spPr>
          <a:xfrm>
            <a:off x="1016000" y="4123047"/>
            <a:ext cx="3386454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800" spc="-50" dirty="0">
                <a:solidFill>
                  <a:srgbClr val="F7F7F7"/>
                </a:solidFill>
                <a:latin typeface="Verdana"/>
                <a:cs typeface="Verdana"/>
              </a:rPr>
              <a:t>F</a:t>
            </a:r>
            <a:r>
              <a:rPr sz="2800" spc="-7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2800" spc="-19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2800" spc="-19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2800" spc="-19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2800" spc="-60" dirty="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sz="2800" spc="-7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2800" spc="-19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2800" spc="-10" dirty="0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sz="2800" spc="-3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2800" spc="-60" dirty="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sz="2800" spc="-190" dirty="0">
                <a:solidFill>
                  <a:srgbClr val="F7F7F7"/>
                </a:solidFill>
                <a:latin typeface="Verdana"/>
                <a:cs typeface="Verdana"/>
              </a:rPr>
              <a:t>hn</a:t>
            </a:r>
            <a:r>
              <a:rPr sz="2800" spc="-1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2800" spc="-10" dirty="0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sz="2800" spc="-1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2800" spc="-275" dirty="0">
                <a:solidFill>
                  <a:srgbClr val="F7F7F7"/>
                </a:solidFill>
                <a:latin typeface="Verdana"/>
                <a:cs typeface="Verdana"/>
              </a:rPr>
              <a:t>g</a:t>
            </a:r>
            <a:r>
              <a:rPr sz="2800" spc="-190" dirty="0">
                <a:solidFill>
                  <a:srgbClr val="F7F7F7"/>
                </a:solidFill>
                <a:latin typeface="Verdana"/>
                <a:cs typeface="Verdana"/>
              </a:rPr>
              <a:t>y  </a:t>
            </a:r>
            <a:r>
              <a:rPr sz="2800" spc="-204" dirty="0">
                <a:solidFill>
                  <a:srgbClr val="F7F7F7"/>
                </a:solidFill>
                <a:latin typeface="Verdana"/>
                <a:cs typeface="Verdana"/>
              </a:rPr>
              <a:t>Company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83484" y="3243866"/>
            <a:ext cx="2735580" cy="1539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16199"/>
              </a:lnSpc>
              <a:spcBef>
                <a:spcPts val="90"/>
              </a:spcBef>
            </a:pPr>
            <a:r>
              <a:rPr sz="2850" b="1" spc="-95" dirty="0">
                <a:solidFill>
                  <a:srgbClr val="F7F7F7"/>
                </a:solidFill>
                <a:latin typeface="Tahoma"/>
                <a:cs typeface="Tahoma"/>
              </a:rPr>
              <a:t>Investor </a:t>
            </a:r>
            <a:r>
              <a:rPr sz="2850" b="1" spc="-9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850" b="1" spc="-3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145" dirty="0">
                <a:solidFill>
                  <a:srgbClr val="F7F7F7"/>
                </a:solidFill>
                <a:latin typeface="Tahoma"/>
                <a:cs typeface="Tahoma"/>
              </a:rPr>
              <a:t>mm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un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2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n  Solutions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49505" y="3503181"/>
            <a:ext cx="1910714" cy="1035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76835">
              <a:lnSpc>
                <a:spcPct val="116199"/>
              </a:lnSpc>
              <a:spcBef>
                <a:spcPts val="90"/>
              </a:spcBef>
            </a:pPr>
            <a:r>
              <a:rPr sz="2850" b="1" spc="-55" dirty="0">
                <a:solidFill>
                  <a:srgbClr val="F7F7F7"/>
                </a:solidFill>
                <a:latin typeface="Tahoma"/>
                <a:cs typeface="Tahoma"/>
              </a:rPr>
              <a:t>Securities </a:t>
            </a:r>
            <a:r>
              <a:rPr sz="2850" b="1" spc="-81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850" b="1" spc="15" dirty="0">
                <a:solidFill>
                  <a:srgbClr val="F7F7F7"/>
                </a:solidFill>
                <a:latin typeface="Tahoma"/>
                <a:cs typeface="Tahoma"/>
              </a:rPr>
              <a:t>P</a:t>
            </a:r>
            <a:r>
              <a:rPr sz="2850" b="1" spc="-75" dirty="0">
                <a:solidFill>
                  <a:srgbClr val="F7F7F7"/>
                </a:solidFill>
                <a:latin typeface="Tahoma"/>
                <a:cs typeface="Tahoma"/>
              </a:rPr>
              <a:t>r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2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80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2850" b="1" spc="-20" dirty="0">
                <a:solidFill>
                  <a:srgbClr val="F7F7F7"/>
                </a:solidFill>
                <a:latin typeface="Tahoma"/>
                <a:cs typeface="Tahoma"/>
              </a:rPr>
              <a:t>ss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2850" b="1" spc="-204" dirty="0">
                <a:solidFill>
                  <a:srgbClr val="F7F7F7"/>
                </a:solidFill>
                <a:latin typeface="Tahoma"/>
                <a:cs typeface="Tahoma"/>
              </a:rPr>
              <a:t>g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43768" y="3511608"/>
            <a:ext cx="1629410" cy="1035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7305">
              <a:lnSpc>
                <a:spcPct val="116199"/>
              </a:lnSpc>
              <a:spcBef>
                <a:spcPts val="90"/>
              </a:spcBef>
            </a:pPr>
            <a:r>
              <a:rPr sz="2850" b="1" spc="-155" dirty="0">
                <a:solidFill>
                  <a:srgbClr val="F7F7F7"/>
                </a:solidFill>
                <a:latin typeface="Tahoma"/>
                <a:cs typeface="Tahoma"/>
              </a:rPr>
              <a:t>D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2850" b="1" spc="-65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15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2850" b="1" spc="-30" dirty="0">
                <a:solidFill>
                  <a:srgbClr val="F7F7F7"/>
                </a:solidFill>
                <a:latin typeface="Tahoma"/>
                <a:cs typeface="Tahoma"/>
              </a:rPr>
              <a:t>d  </a:t>
            </a:r>
            <a:r>
              <a:rPr sz="2850" b="1" spc="2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5" dirty="0">
                <a:solidFill>
                  <a:srgbClr val="F7F7F7"/>
                </a:solidFill>
                <a:latin typeface="Tahoma"/>
                <a:cs typeface="Tahoma"/>
              </a:rPr>
              <a:t>l</a:t>
            </a:r>
            <a:r>
              <a:rPr sz="2850" b="1" spc="-105" dirty="0">
                <a:solidFill>
                  <a:srgbClr val="F7F7F7"/>
                </a:solidFill>
                <a:latin typeface="Tahoma"/>
                <a:cs typeface="Tahoma"/>
              </a:rPr>
              <a:t>y</a:t>
            </a: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2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15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0324" y="7267318"/>
            <a:ext cx="2735580" cy="1035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62610">
              <a:lnSpc>
                <a:spcPct val="116199"/>
              </a:lnSpc>
              <a:spcBef>
                <a:spcPts val="90"/>
              </a:spcBef>
            </a:pP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Customer </a:t>
            </a:r>
            <a:r>
              <a:rPr sz="2850" b="1" spc="-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850" b="1" spc="-3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145" dirty="0">
                <a:solidFill>
                  <a:srgbClr val="F7F7F7"/>
                </a:solidFill>
                <a:latin typeface="Tahoma"/>
                <a:cs typeface="Tahoma"/>
              </a:rPr>
              <a:t>mm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un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2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2850" b="1" spc="-7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105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82260" y="7267318"/>
            <a:ext cx="1645285" cy="1035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45745">
              <a:lnSpc>
                <a:spcPct val="116199"/>
              </a:lnSpc>
              <a:spcBef>
                <a:spcPts val="90"/>
              </a:spcBef>
            </a:pP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Digital </a:t>
            </a:r>
            <a:r>
              <a:rPr sz="2850" b="1" spc="-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850" b="1" spc="-10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5" dirty="0">
                <a:solidFill>
                  <a:srgbClr val="F7F7F7"/>
                </a:solidFill>
                <a:latin typeface="Tahoma"/>
                <a:cs typeface="Tahoma"/>
              </a:rPr>
              <a:t>l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u</a:t>
            </a:r>
            <a:r>
              <a:rPr sz="2850" b="1" spc="-8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285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2850" b="1" spc="-14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2850" b="1" spc="-110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2850" b="1" spc="-15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" y="0"/>
            <a:ext cx="18295386" cy="10286884"/>
            <a:chOff x="8" y="0"/>
            <a:chExt cx="18295386" cy="102868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" y="7514956"/>
              <a:ext cx="8910609" cy="2771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4" y="0"/>
              <a:ext cx="5721860" cy="43860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7008" y="8985887"/>
              <a:ext cx="504824" cy="504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9862" y="9124922"/>
              <a:ext cx="133354" cy="2280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823444" y="9095744"/>
            <a:ext cx="1751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Tahoma"/>
              <a:cs typeface="Tahoma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0E17B03-CE2B-6D76-0B1C-D563C8D80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578" y="2600956"/>
            <a:ext cx="15544800" cy="923330"/>
          </a:xfrm>
        </p:spPr>
        <p:txBody>
          <a:bodyPr/>
          <a:lstStyle/>
          <a:p>
            <a:r>
              <a:rPr lang="en-US" sz="6000" dirty="0">
                <a:latin typeface="Söhne"/>
              </a:rPr>
              <a:t>Tech Stacks</a:t>
            </a:r>
            <a:endParaRPr lang="en-IN" sz="6000" dirty="0">
              <a:latin typeface="Söhne"/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482C0CF2-E2E1-E456-0557-78CC42E3BA5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28700" y="4477420"/>
            <a:ext cx="12801600" cy="24622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"/>
              </a:rPr>
              <a:t>Spring Boot (Backend Technology)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Söhne"/>
              </a:rPr>
              <a:t>AngularJs</a:t>
            </a:r>
            <a:r>
              <a:rPr lang="en-US" sz="3200" dirty="0">
                <a:latin typeface="Söhne"/>
              </a:rPr>
              <a:t> (DB UI Framework)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"/>
              </a:rPr>
              <a:t>React (JavaScript UI Framework)</a:t>
            </a:r>
            <a:endParaRPr lang="en-IN" sz="3200" dirty="0">
              <a:latin typeface="Söhne"/>
            </a:endParaRPr>
          </a:p>
        </p:txBody>
      </p:sp>
      <p:pic>
        <p:nvPicPr>
          <p:cNvPr id="13" name="object 8">
            <a:extLst>
              <a:ext uri="{FF2B5EF4-FFF2-40B4-BE49-F238E27FC236}">
                <a16:creationId xmlns:a16="http://schemas.microsoft.com/office/drawing/2014/main" id="{ADD80990-4B39-F9EC-9052-23349C7084E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1028700"/>
            <a:ext cx="3028949" cy="6095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79718"/>
            <a:ext cx="18899571" cy="1066671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27400" y="1494195"/>
            <a:ext cx="7240971" cy="9677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768" y="487567"/>
            <a:ext cx="3028949" cy="6095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0348" y="3082910"/>
            <a:ext cx="133350" cy="1333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74918" y="2885354"/>
            <a:ext cx="13868400" cy="7398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-US" sz="3200" b="0" i="0" dirty="0">
                <a:effectLst/>
                <a:latin typeface="Söhne"/>
                <a:ea typeface="Tahoma" panose="020B0604030504040204" pitchFamily="34" charset="0"/>
                <a:cs typeface="Tahoma" panose="020B0604030504040204" pitchFamily="34" charset="0"/>
              </a:rPr>
              <a:t>Rapid Application Development</a:t>
            </a:r>
            <a:endParaRPr lang="en-US" sz="3200" dirty="0">
              <a:solidFill>
                <a:srgbClr val="374151"/>
              </a:solidFill>
              <a:latin typeface="Söhne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0" i="0" dirty="0">
              <a:effectLst/>
              <a:latin typeface="Söhne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0" i="0" dirty="0">
                <a:effectLst/>
                <a:latin typeface="Söhne"/>
                <a:ea typeface="Tahoma" panose="020B0604030504040204" pitchFamily="34" charset="0"/>
                <a:cs typeface="Tahoma" panose="020B0604030504040204" pitchFamily="34" charset="0"/>
              </a:rPr>
              <a:t>Model-View-Controller (MVC) Architecture: Spring Boot follows the widely used MVC architecture pattern, where the application is divided into three main components: Model, View, and Controller. This helps to separate the concerns of the application and promotes the modularity and reusability of the code.</a:t>
            </a:r>
          </a:p>
          <a:p>
            <a:endParaRPr lang="en-US" sz="3200" dirty="0">
              <a:latin typeface="Söhne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3200" b="0" i="0" dirty="0">
                <a:effectLst/>
                <a:latin typeface="Söhne"/>
              </a:rPr>
              <a:t>Microservices Framework</a:t>
            </a:r>
          </a:p>
          <a:p>
            <a:pPr algn="l"/>
            <a:endParaRPr lang="en-US" sz="3200" dirty="0">
              <a:latin typeface="Söhne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3200" b="0" i="0" dirty="0">
                <a:effectLst/>
                <a:latin typeface="Söhne"/>
              </a:rPr>
              <a:t>Dependency Injection: Spring Boot uses dependency injection to manage the dependencies between different components of the application. This allows for loose coupling between components and makes the code more maintainable and testable.</a:t>
            </a:r>
          </a:p>
          <a:p>
            <a:endParaRPr lang="en-US" sz="3200" b="0" i="0" dirty="0">
              <a:effectLst/>
              <a:latin typeface="Söhne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3200" b="0" i="0" dirty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72768" y="1408470"/>
            <a:ext cx="7227065" cy="9791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6250" dirty="0">
                <a:solidFill>
                  <a:schemeClr val="tx1"/>
                </a:solidFill>
                <a:latin typeface="Söhne"/>
                <a:cs typeface="Verdana"/>
              </a:rPr>
              <a:t>Spring Boot</a:t>
            </a:r>
            <a:endParaRPr sz="6250" dirty="0">
              <a:solidFill>
                <a:schemeClr val="tx1"/>
              </a:solidFill>
              <a:latin typeface="Söhne"/>
              <a:cs typeface="Verdan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345A2D-B4B4-813E-1978-A2889018F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792366"/>
            <a:ext cx="3443227" cy="1648040"/>
          </a:xfrm>
          <a:prstGeom prst="rect">
            <a:avLst/>
          </a:prstGeom>
        </p:spPr>
      </p:pic>
      <p:pic>
        <p:nvPicPr>
          <p:cNvPr id="17" name="object 10">
            <a:extLst>
              <a:ext uri="{FF2B5EF4-FFF2-40B4-BE49-F238E27FC236}">
                <a16:creationId xmlns:a16="http://schemas.microsoft.com/office/drawing/2014/main" id="{D4B77030-0C94-D6C9-5382-CD915AE3E12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768" y="4109097"/>
            <a:ext cx="133350" cy="133349"/>
          </a:xfrm>
          <a:prstGeom prst="rect">
            <a:avLst/>
          </a:prstGeom>
        </p:spPr>
      </p:pic>
      <p:pic>
        <p:nvPicPr>
          <p:cNvPr id="4" name="object 10">
            <a:extLst>
              <a:ext uri="{FF2B5EF4-FFF2-40B4-BE49-F238E27FC236}">
                <a16:creationId xmlns:a16="http://schemas.microsoft.com/office/drawing/2014/main" id="{4D5FD592-456E-2300-895C-7282861E022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768" y="6519624"/>
            <a:ext cx="133350" cy="133349"/>
          </a:xfrm>
          <a:prstGeom prst="rect">
            <a:avLst/>
          </a:prstGeom>
        </p:spPr>
      </p:pic>
      <p:pic>
        <p:nvPicPr>
          <p:cNvPr id="5" name="object 10">
            <a:extLst>
              <a:ext uri="{FF2B5EF4-FFF2-40B4-BE49-F238E27FC236}">
                <a16:creationId xmlns:a16="http://schemas.microsoft.com/office/drawing/2014/main" id="{97E4A5E0-AB6C-A870-4ACE-F58573095CF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768" y="7481648"/>
            <a:ext cx="133350" cy="1333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19262"/>
            <a:ext cx="18487216" cy="1105296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grpSp>
        <p:nvGrpSpPr>
          <p:cNvPr id="3" name="object 3"/>
          <p:cNvGrpSpPr/>
          <p:nvPr/>
        </p:nvGrpSpPr>
        <p:grpSpPr>
          <a:xfrm>
            <a:off x="12810848" y="-419100"/>
            <a:ext cx="5483860" cy="11125200"/>
            <a:chOff x="12804444" y="0"/>
            <a:chExt cx="548386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4444" y="0"/>
              <a:ext cx="5483555" cy="102869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1167733"/>
              <a:ext cx="133354" cy="22809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1028701"/>
            <a:ext cx="3028949" cy="6095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2139507"/>
            <a:ext cx="7962900" cy="9791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6250" spc="55" dirty="0">
                <a:solidFill>
                  <a:srgbClr val="00003B"/>
                </a:solidFill>
                <a:latin typeface="Verdana"/>
                <a:cs typeface="Verdana"/>
              </a:rPr>
              <a:t>DB UI Frameworks</a:t>
            </a:r>
            <a:endParaRPr sz="625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1124" y="4074713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1124" y="6045035"/>
            <a:ext cx="133350" cy="1333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6773" y="7962969"/>
            <a:ext cx="133350" cy="1333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99121" y="3847270"/>
            <a:ext cx="13669010" cy="59214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-US" sz="3200" b="0" i="0" dirty="0">
                <a:effectLst/>
                <a:latin typeface="Söhne"/>
              </a:rPr>
              <a:t>Component-based architecture: Both Angular and React use a component-based architecture, which allows developers to create reusable UI components and easily manage their state.</a:t>
            </a:r>
          </a:p>
          <a:p>
            <a:pPr algn="l">
              <a:buFont typeface="+mj-lt"/>
              <a:buAutoNum type="arabicPeriod"/>
            </a:pPr>
            <a:endParaRPr lang="en-US" sz="3200" b="0" i="0" dirty="0">
              <a:effectLst/>
              <a:latin typeface="Söhne"/>
            </a:endParaRPr>
          </a:p>
          <a:p>
            <a:pPr algn="l"/>
            <a:r>
              <a:rPr lang="en-US" sz="3200" b="0" i="0" dirty="0">
                <a:effectLst/>
                <a:latin typeface="Söhne"/>
              </a:rPr>
              <a:t>Virtual DOM: React uses a virtual DOM, which helps improve performance by reducing the number of updates needed to render the UI. Angular also has a similar feature with its change detection mechanism.</a:t>
            </a:r>
          </a:p>
          <a:p>
            <a:pPr algn="l"/>
            <a:endParaRPr lang="en-US" sz="3200" dirty="0">
              <a:latin typeface="Söhne"/>
            </a:endParaRPr>
          </a:p>
          <a:p>
            <a:pPr algn="l"/>
            <a:r>
              <a:rPr lang="en-US" sz="3200" b="0" i="0" dirty="0">
                <a:effectLst/>
                <a:latin typeface="Söhne"/>
              </a:rPr>
              <a:t>Single Page Applications (SPAs): Both Angular and React are well-suited for building SPAs, which provide a seamless user experience by dynamically updating the content without reloading the entire page.</a:t>
            </a:r>
          </a:p>
          <a:p>
            <a:pPr algn="l"/>
            <a:endParaRPr lang="en-US" sz="3200" b="0" i="0" dirty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FBCD0-83F6-DCA7-3C9F-87CC4CC876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148" y="1008538"/>
            <a:ext cx="5098179" cy="2261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6"/>
            <a:ext cx="8910609" cy="27719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66140" y="-419100"/>
            <a:ext cx="5721860" cy="43860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547688"/>
            <a:ext cx="3028949" cy="6095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86813" y="1486743"/>
            <a:ext cx="1684760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>
                <a:latin typeface="Söhne"/>
                <a:cs typeface="Verdana"/>
              </a:rPr>
              <a:t>Creating</a:t>
            </a:r>
            <a:r>
              <a:rPr lang="en-IN" sz="4800" b="1" dirty="0">
                <a:latin typeface="Söhne"/>
                <a:cs typeface="Verdana"/>
              </a:rPr>
              <a:t> Angular UI &amp; Spring Boot Backend For APP Auto Postage</a:t>
            </a:r>
            <a:endParaRPr sz="4800" b="1" dirty="0">
              <a:latin typeface="Söhne"/>
              <a:cs typeface="Verdana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3670B0-0802-3015-3D28-63334D6D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567687"/>
            <a:ext cx="14759534" cy="8302273"/>
          </a:xfrm>
        </p:spPr>
        <p:txBody>
          <a:bodyPr/>
          <a:lstStyle/>
          <a:p>
            <a:r>
              <a:rPr lang="en-US" b="1" i="1" dirty="0">
                <a:latin typeface="Söhne"/>
              </a:rPr>
              <a:t>                                                                </a:t>
            </a:r>
            <a:r>
              <a:rPr lang="en-US" b="1" i="1" u="sng" dirty="0">
                <a:latin typeface="Söhne"/>
              </a:rPr>
              <a:t>Backend Services</a:t>
            </a:r>
          </a:p>
          <a:p>
            <a:endParaRPr lang="en-US" b="1" i="1" u="sng" dirty="0">
              <a:latin typeface="Söhne"/>
            </a:endParaRPr>
          </a:p>
          <a:p>
            <a:endParaRPr lang="en-US" dirty="0">
              <a:latin typeface="Söhne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The controller service Dao model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JDBC(Java database Connectivity Theory)</a:t>
            </a:r>
          </a:p>
          <a:p>
            <a:endParaRPr lang="en-US" sz="2800" b="1" dirty="0">
              <a:solidFill>
                <a:schemeClr val="bg1"/>
              </a:solidFill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Multiple Table Mapping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Spring Annotations</a:t>
            </a: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Custom Exception Handling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JWT Token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>
              <a:solidFill>
                <a:schemeClr val="bg1"/>
              </a:solidFill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Configure Http Requests</a:t>
            </a:r>
            <a:endParaRPr lang="en-US" sz="2800" b="1" dirty="0">
              <a:solidFill>
                <a:schemeClr val="bg1"/>
              </a:solidFill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 Light" panose="020F0302020204030204" pitchFamily="34" charset="0"/>
              <a:ea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latin typeface="Söhne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dirty="0">
              <a:latin typeface="Söhn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2839E9-5726-8233-D381-AFBDA0988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08" y="3921980"/>
            <a:ext cx="9560857" cy="60197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781214"/>
            <a:ext cx="18440400" cy="1106821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474235"/>
            <a:ext cx="3028949" cy="5524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15000" y="648696"/>
            <a:ext cx="13540334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800" dirty="0">
                <a:solidFill>
                  <a:schemeClr val="tx1"/>
                </a:solidFill>
                <a:latin typeface="Söhne"/>
              </a:rPr>
              <a:t>       </a:t>
            </a:r>
            <a:r>
              <a:rPr lang="en-US" sz="4400" b="1" i="1" dirty="0">
                <a:solidFill>
                  <a:schemeClr val="tx1"/>
                </a:solidFill>
                <a:latin typeface="Söhne"/>
              </a:rPr>
              <a:t>Frontend:</a:t>
            </a:r>
            <a:endParaRPr sz="4400" b="1" i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8E94CBD-FE31-42C0-D5D3-FEE2E94C4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282133"/>
            <a:ext cx="16117291" cy="100551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Creating an angular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Creating and designing Components: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Söhne"/>
              </a:rPr>
              <a:t>Login &amp; Register Page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Söhne"/>
              </a:rPr>
              <a:t>Toggling Side-nav &amp; Navbar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Söhne"/>
              </a:rPr>
              <a:t>Dashboard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Söhne"/>
              </a:rPr>
              <a:t>Various Forms &amp; Tables linked with Sub-Menus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Developing a Global Service File on Angular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Making use of Local Storage for various purposes.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Handling Routes &amp; Sub Menus from the Backend based on User Role.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Using various directives in order to bind and maintain the flow of data.</a:t>
            </a: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endParaRPr lang="en-IN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5046" y="3339677"/>
            <a:ext cx="11102479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endParaRPr lang="en-IN" dirty="0">
              <a:latin typeface="CIDFont+F5"/>
              <a:cs typeface="Verdana"/>
            </a:endParaRPr>
          </a:p>
          <a:p>
            <a:pPr algn="l"/>
            <a:endParaRPr sz="3150" dirty="0">
              <a:latin typeface="Verdana"/>
              <a:cs typeface="Verdana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0B1A9C0-2EF5-D8E6-8A4E-D7FBC3A2C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277" y="2138914"/>
            <a:ext cx="8628960" cy="72071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891124"/>
            <a:ext cx="3028949" cy="6095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1600" y="1790700"/>
            <a:ext cx="1446735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dirty="0">
                <a:latin typeface="Söhne"/>
                <a:cs typeface="Verdana"/>
              </a:rPr>
              <a:t>Creating application for Migration &amp; Encryption of Data for </a:t>
            </a:r>
            <a:br>
              <a:rPr lang="en-US" sz="4400" b="1" dirty="0">
                <a:latin typeface="Söhne"/>
                <a:cs typeface="Verdana"/>
              </a:rPr>
            </a:br>
            <a:r>
              <a:rPr lang="en-US" sz="4400" b="1" dirty="0">
                <a:latin typeface="Söhne"/>
                <a:cs typeface="Verdana"/>
              </a:rPr>
              <a:t>E-Bill Client</a:t>
            </a:r>
            <a:endParaRPr sz="4400" b="1" dirty="0">
              <a:latin typeface="Söhne"/>
              <a:cs typeface="Verdana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AEE972-2763-814F-FC79-BC068DCB0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695700"/>
            <a:ext cx="14860983" cy="58785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Connecting to database using JDBC(Java Database Connectivity)</a:t>
            </a:r>
          </a:p>
          <a:p>
            <a:endParaRPr lang="en-US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öhne"/>
                <a:ea typeface="Calibri Light" panose="020F0302020204030204" pitchFamily="34" charset="0"/>
              </a:rPr>
              <a:t>Maintaining </a:t>
            </a: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Singleton Design Pattern  during connecting to DB.</a:t>
            </a:r>
          </a:p>
          <a:p>
            <a:endParaRPr lang="en-US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After establishing the connection, SQL query is executed and data is stored in result Set.</a:t>
            </a:r>
          </a:p>
          <a:p>
            <a:endParaRPr lang="en-US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öhne"/>
                <a:ea typeface="Calibri Light" panose="020F0302020204030204" pitchFamily="34" charset="0"/>
              </a:rPr>
              <a:t>Passed to </a:t>
            </a:r>
            <a:r>
              <a:rPr lang="en-US" sz="2800" dirty="0" err="1">
                <a:solidFill>
                  <a:schemeClr val="bg1"/>
                </a:solidFill>
                <a:latin typeface="Söhne"/>
                <a:ea typeface="Calibri Light" panose="020F0302020204030204" pitchFamily="34" charset="0"/>
              </a:rPr>
              <a:t>ResultToCsv</a:t>
            </a:r>
            <a:r>
              <a:rPr lang="en-US" sz="2800" dirty="0">
                <a:solidFill>
                  <a:schemeClr val="bg1"/>
                </a:solidFill>
                <a:latin typeface="Söhne"/>
                <a:ea typeface="Calibri Light" panose="020F0302020204030204" pitchFamily="34" charset="0"/>
              </a:rPr>
              <a:t> function which writes /prints data into CSV File.</a:t>
            </a:r>
          </a:p>
          <a:p>
            <a:r>
              <a:rPr lang="en-US" sz="2800" dirty="0">
                <a:solidFill>
                  <a:schemeClr val="bg1"/>
                </a:solidFill>
                <a:latin typeface="Söhne"/>
                <a:ea typeface="Calibri Light" panose="020F0302020204030204" pitchFamily="34" charset="0"/>
              </a:rPr>
              <a:t>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Created the pre required Public Key, Private Key and Passphrase for Encryption purposes.</a:t>
            </a:r>
          </a:p>
          <a:p>
            <a:endParaRPr lang="en-US" sz="2800" dirty="0">
              <a:solidFill>
                <a:schemeClr val="bg1"/>
              </a:solidFill>
              <a:effectLst/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öhne"/>
                <a:ea typeface="Calibri Light" panose="020F0302020204030204" pitchFamily="34" charset="0"/>
              </a:rPr>
              <a:t>Created functions for Encryption</a:t>
            </a:r>
          </a:p>
          <a:p>
            <a:endParaRPr lang="en-US" sz="2800" dirty="0">
              <a:solidFill>
                <a:schemeClr val="bg1"/>
              </a:solidFill>
              <a:latin typeface="Söhne"/>
              <a:ea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Söhne"/>
                <a:ea typeface="Calibri Light" panose="020F0302020204030204" pitchFamily="34" charset="0"/>
              </a:rPr>
              <a:t>Finally, stored the encrypted data into a PGP format file.</a:t>
            </a:r>
          </a:p>
          <a:p>
            <a:endParaRPr lang="en-US" sz="1800" b="1" dirty="0">
              <a:solidFill>
                <a:srgbClr val="333333"/>
              </a:solidFill>
              <a:latin typeface="Times New Roman" panose="02020603050405020304" pitchFamily="18" charset="0"/>
              <a:ea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1431</TotalTime>
  <Words>588</Words>
  <Application>Microsoft Office PowerPoint</Application>
  <PresentationFormat>Custom</PresentationFormat>
  <Paragraphs>115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CIDFont+F5</vt:lpstr>
      <vt:lpstr>Lucida Sans Unicode</vt:lpstr>
      <vt:lpstr>Söhne</vt:lpstr>
      <vt:lpstr>Tahoma</vt:lpstr>
      <vt:lpstr>Times New Roman</vt:lpstr>
      <vt:lpstr>Verdana</vt:lpstr>
      <vt:lpstr>Wingdings</vt:lpstr>
      <vt:lpstr>Office Theme</vt:lpstr>
      <vt:lpstr>DEPARTMENT OF ELECTRONICS &amp; COMMUNICATION ENGINEERING</vt:lpstr>
      <vt:lpstr>Agenda</vt:lpstr>
      <vt:lpstr>Broadridge</vt:lpstr>
      <vt:lpstr>Tech Stacks</vt:lpstr>
      <vt:lpstr>Spring Boot</vt:lpstr>
      <vt:lpstr>DB UI Frameworks</vt:lpstr>
      <vt:lpstr>Creating Angular UI &amp; Spring Boot Backend For APP Auto Postage</vt:lpstr>
      <vt:lpstr>       Frontend:</vt:lpstr>
      <vt:lpstr>Creating application for Migration &amp; Encryption of Data for  E-Bill Client</vt:lpstr>
      <vt:lpstr>Achievement &amp; 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INDUSTRIAL INTERNSHIP PPT BTECH-60022-19(HARSH KAMAL SINGH)</dc:title>
  <dc:creator>B Siddhant</dc:creator>
  <cp:keywords>DAFdSEgN6Po,BAEzShUVTbo</cp:keywords>
  <cp:lastModifiedBy>Akash Rai</cp:lastModifiedBy>
  <cp:revision>7</cp:revision>
  <dcterms:created xsi:type="dcterms:W3CDTF">2023-03-15T16:09:10Z</dcterms:created>
  <dcterms:modified xsi:type="dcterms:W3CDTF">2025-03-10T14:58:39Z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2023-03-15T00:00:00Z</vt:filetime>
  </property>
  <property fmtid="{D5CDD505-2E9C-101B-9397-08002B2CF9AE}" pid="3" name="Creator">
    <vt:lpwstr>Canva</vt:lpwstr>
  </property>
  <property fmtid="{D5CDD505-2E9C-101B-9397-08002B2CF9AE}" pid="4" name="LastSaved">
    <vt:filetime>2023-03-15T00:00:00Z</vt:filetime>
  </property>
</Properties>
</file>